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0" r:id="rId1"/>
  </p:sldMasterIdLst>
  <p:notesMasterIdLst>
    <p:notesMasterId r:id="rId19"/>
  </p:notesMasterIdLst>
  <p:handoutMasterIdLst>
    <p:handoutMasterId r:id="rId20"/>
  </p:handoutMasterIdLst>
  <p:sldIdLst>
    <p:sldId id="310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6" r:id="rId12"/>
    <p:sldId id="320" r:id="rId13"/>
    <p:sldId id="321" r:id="rId14"/>
    <p:sldId id="322" r:id="rId15"/>
    <p:sldId id="323" r:id="rId16"/>
    <p:sldId id="324" r:id="rId17"/>
    <p:sldId id="325" r:id="rId18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bw"/>
  <p:clrMru>
    <a:srgbClr val="66CCFF"/>
    <a:srgbClr val="FF66FF"/>
    <a:srgbClr val="FF71F4"/>
    <a:srgbClr val="004080"/>
    <a:srgbClr val="008040"/>
    <a:srgbClr val="FF00FF"/>
    <a:srgbClr val="8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680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20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97E75-05A0-6145-9DAE-6093AEAF93D3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3AD36-B459-4642-807A-B2FE381A94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D9602-C482-9F4E-9C9C-826DF7814DBD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FCA3F-4A26-264E-A598-9BF65C0104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165600"/>
            <a:ext cx="4857750" cy="2552192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6742176"/>
            <a:ext cx="4857750" cy="1565451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00288"/>
            <a:ext cx="1488186" cy="36576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69514" y="8400288"/>
            <a:ext cx="2859786" cy="36576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06490" y="8400288"/>
            <a:ext cx="514350" cy="36576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3483864" y="2313517"/>
            <a:ext cx="267462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3483864" y="5161280"/>
            <a:ext cx="267462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13519"/>
            <a:ext cx="2674620" cy="540808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13517"/>
            <a:ext cx="267462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85800" y="5161280"/>
            <a:ext cx="267462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3483864" y="2313517"/>
            <a:ext cx="267462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3483864" y="5161280"/>
            <a:ext cx="267462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53397"/>
            <a:ext cx="2672954" cy="154940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0438" y="491320"/>
            <a:ext cx="2674620" cy="7503331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8" y="3821374"/>
            <a:ext cx="2672954" cy="288422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160" y="2032000"/>
            <a:ext cx="2674620" cy="154940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3158" y="3599977"/>
            <a:ext cx="2674620" cy="288422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471771" y="674200"/>
            <a:ext cx="2888194" cy="735503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606595" y="890081"/>
            <a:ext cx="2601498" cy="68329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235057" y="4694398"/>
            <a:ext cx="3066018" cy="4034693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368293" y="4910106"/>
            <a:ext cx="2778082" cy="3596111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27111" y="321675"/>
            <a:ext cx="3066018" cy="4034693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60347" y="537383"/>
            <a:ext cx="2778082" cy="3596111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0076" y="2032000"/>
            <a:ext cx="2674620" cy="154940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0074" y="3599977"/>
            <a:ext cx="2674620" cy="288422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016499"/>
            <a:ext cx="5486400" cy="154940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1544462" y="505467"/>
            <a:ext cx="3773495" cy="4591083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571648"/>
            <a:ext cx="5486400" cy="13172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1686118" y="752752"/>
            <a:ext cx="3490183" cy="4096512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016499"/>
            <a:ext cx="5486400" cy="154940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85265" y="155157"/>
            <a:ext cx="2976795" cy="494048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24364" y="406665"/>
            <a:ext cx="2698841" cy="4445647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3124110" y="430854"/>
            <a:ext cx="3594520" cy="4591083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3252365" y="676891"/>
            <a:ext cx="3324645" cy="4096512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568141"/>
            <a:ext cx="5486400" cy="13208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3762" y="601135"/>
            <a:ext cx="634562" cy="7143749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1135"/>
            <a:ext cx="4457700" cy="7143749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41661" y="4267200"/>
            <a:ext cx="6016337" cy="29464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0610" y="5110793"/>
            <a:ext cx="3543300" cy="1613285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0610" y="6742545"/>
            <a:ext cx="3543300" cy="1542115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398325"/>
            <a:ext cx="1485900" cy="364067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8398325"/>
            <a:ext cx="2857500" cy="364067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642" y="8416523"/>
            <a:ext cx="514350" cy="353452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926081"/>
            <a:ext cx="5829300" cy="1816100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4742688"/>
            <a:ext cx="5829300" cy="1316736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4520" y="2253129"/>
            <a:ext cx="6323477" cy="29464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2928471"/>
            <a:ext cx="4000500" cy="1816100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4747491"/>
            <a:ext cx="4000500" cy="1310783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4581" y="5426405"/>
            <a:ext cx="4154091" cy="154940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490765" y="593573"/>
            <a:ext cx="4062185" cy="484022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643258" y="843509"/>
            <a:ext cx="3757198" cy="4340352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68588" y="6974542"/>
            <a:ext cx="4149719" cy="115345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13519"/>
            <a:ext cx="2674620" cy="540808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3519"/>
            <a:ext cx="2674620" cy="540808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8495" y="1892489"/>
            <a:ext cx="2400300" cy="778713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025" y="2899834"/>
            <a:ext cx="2674620" cy="4821767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7685" y="1892489"/>
            <a:ext cx="2400300" cy="778713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886" y="2899834"/>
            <a:ext cx="2674620" cy="4821767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80" y="2529387"/>
            <a:ext cx="2421731" cy="190500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971" y="2529387"/>
            <a:ext cx="2421731" cy="190500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80" y="2529387"/>
            <a:ext cx="2421731" cy="190500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971" y="2529387"/>
            <a:ext cx="2421731" cy="190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13517"/>
            <a:ext cx="548640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85800" y="5161280"/>
            <a:ext cx="5486400" cy="256032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0984"/>
            <a:ext cx="5485210" cy="11578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313517"/>
            <a:ext cx="5485210" cy="540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47579" y="8419282"/>
            <a:ext cx="971550" cy="353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A2488D4-1849-164E-A907-D8C0BE4CBBE2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6956" y="8407729"/>
            <a:ext cx="2788475" cy="3457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41041" y="7301463"/>
            <a:ext cx="1112292" cy="11357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A44A1B60-6951-F449-9EB0-AC84199D6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  <p:sldLayoutId id="2147483808" r:id="rId18"/>
    <p:sldLayoutId id="2147483809" r:id="rId19"/>
    <p:sldLayoutId id="214748381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Understanding by Design</a:t>
            </a:r>
          </a:p>
        </p:txBody>
      </p:sp>
      <p:sp>
        <p:nvSpPr>
          <p:cNvPr id="2048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685800" y="2133600"/>
            <a:ext cx="5715000" cy="640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en-US" sz="7200" b="1" i="1" dirty="0">
                <a:solidFill>
                  <a:srgbClr val="800000"/>
                </a:solidFill>
                <a:latin typeface="Book Antiqua" charset="0"/>
              </a:rPr>
              <a:t>the ‘big ideas’</a:t>
            </a:r>
          </a:p>
          <a:p>
            <a:pPr algn="ctr">
              <a:spcBef>
                <a:spcPct val="20000"/>
              </a:spcBef>
            </a:pPr>
            <a:r>
              <a:rPr lang="en-US" sz="7200" b="1" i="1" dirty="0">
                <a:solidFill>
                  <a:srgbClr val="800000"/>
                </a:solidFill>
                <a:latin typeface="Book Antiqua" charset="0"/>
              </a:rPr>
              <a:t>of </a:t>
            </a:r>
            <a:r>
              <a:rPr lang="en-US" sz="7200" b="1" i="1" dirty="0" err="1" smtClean="0">
                <a:solidFill>
                  <a:srgbClr val="800000"/>
                </a:solidFill>
                <a:latin typeface="Book Antiqua" charset="0"/>
              </a:rPr>
              <a:t>UbD</a:t>
            </a:r>
            <a:endParaRPr lang="en-US" sz="3600" b="1" i="1" dirty="0" smtClean="0">
              <a:solidFill>
                <a:srgbClr val="A50021"/>
              </a:solidFill>
              <a:latin typeface="Book Antiqua" charset="0"/>
            </a:endParaRPr>
          </a:p>
          <a:p>
            <a:pPr algn="ctr">
              <a:spcBef>
                <a:spcPct val="20000"/>
              </a:spcBef>
            </a:pPr>
            <a:r>
              <a:rPr lang="en-US" sz="3600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sz="3600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7200" b="1" i="1" dirty="0" smtClean="0">
              <a:solidFill>
                <a:srgbClr val="800000"/>
              </a:solidFill>
              <a:latin typeface="Book Antiqu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Just because the student “knows it” …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Evidence of understanding is a greater challenge than evidence that the student knows a correct or valid answer</a:t>
            </a:r>
          </a:p>
          <a:p>
            <a:pPr lvl="1" eaLnBrk="1" hangingPunct="1"/>
            <a:r>
              <a:rPr lang="en-US"/>
              <a:t>Understanding is inferred, not seen</a:t>
            </a:r>
          </a:p>
          <a:p>
            <a:pPr lvl="1" eaLnBrk="1" hangingPunct="1"/>
            <a:r>
              <a:rPr lang="en-US"/>
              <a:t>It can only be inferred if we see evidence that the student knows </a:t>
            </a:r>
            <a:r>
              <a:rPr lang="en-US" i="1"/>
              <a:t>why</a:t>
            </a:r>
            <a:r>
              <a:rPr lang="en-US"/>
              <a:t> (it works) </a:t>
            </a:r>
            <a:r>
              <a:rPr lang="en-US" i="1"/>
              <a:t>so what?</a:t>
            </a:r>
            <a:r>
              <a:rPr lang="en-US"/>
              <a:t> (why it matters), </a:t>
            </a:r>
            <a:r>
              <a:rPr lang="en-US" i="1"/>
              <a:t>how</a:t>
            </a:r>
            <a:r>
              <a:rPr lang="en-US"/>
              <a:t> (to apply it) – not just knowing </a:t>
            </a:r>
            <a:r>
              <a:rPr lang="en-US" i="1"/>
              <a:t>that</a:t>
            </a:r>
            <a:r>
              <a:rPr lang="en-US"/>
              <a:t> specific inference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Facets of Understanding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</a:t>
            </a:r>
            <a:r>
              <a:rPr lang="en-US" dirty="0" smtClean="0"/>
              <a:t>explain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interpret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apply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Has </a:t>
            </a:r>
            <a:r>
              <a:rPr lang="en-US" dirty="0" smtClean="0"/>
              <a:t>perspective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empathize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Has </a:t>
            </a:r>
            <a:r>
              <a:rPr lang="en-US" dirty="0" smtClean="0"/>
              <a:t>self-knowledge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88914" y="179388"/>
            <a:ext cx="6480175" cy="8636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CA" sz="4000"/>
              <a:t>UbD Stage 2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88913" y="3924300"/>
            <a:ext cx="3816350" cy="194468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88913" y="1547814"/>
            <a:ext cx="3816350" cy="180022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88914" y="1116014"/>
            <a:ext cx="7360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Task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88913" y="3348040"/>
            <a:ext cx="1133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Criteria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88914" y="6011864"/>
            <a:ext cx="12847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Evidence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88913" y="6516688"/>
            <a:ext cx="3816350" cy="244792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4221164" y="1908175"/>
            <a:ext cx="2447925" cy="7056439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4283837" y="1042989"/>
            <a:ext cx="24210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CA" sz="2400"/>
              <a:t>How will I address </a:t>
            </a:r>
          </a:p>
          <a:p>
            <a:pPr algn="ctr"/>
            <a:r>
              <a:rPr lang="en-CA" sz="2400"/>
              <a:t>diversity?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title"/>
          </p:nvPr>
        </p:nvSpPr>
        <p:spPr>
          <a:xfrm>
            <a:off x="400050" y="304801"/>
            <a:ext cx="5818188" cy="1536700"/>
          </a:xfrm>
        </p:spPr>
        <p:txBody>
          <a:bodyPr/>
          <a:lstStyle/>
          <a:p>
            <a:pPr eaLnBrk="1" hangingPunct="1"/>
            <a:r>
              <a:rPr lang="en-US"/>
              <a:t>Stage 3 – Plan Learning Experiences &amp; Instruction</a:t>
            </a:r>
          </a:p>
        </p:txBody>
      </p:sp>
      <p:sp>
        <p:nvSpPr>
          <p:cNvPr id="3481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33389" y="1930401"/>
            <a:ext cx="5989637" cy="56007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4000"/>
              <a:t>A focus on engaging</a:t>
            </a:r>
            <a:r>
              <a:rPr lang="en-US" sz="4000">
                <a:solidFill>
                  <a:srgbClr val="009900"/>
                </a:solidFill>
              </a:rPr>
              <a:t> </a:t>
            </a:r>
            <a:r>
              <a:rPr lang="en-US" sz="4000"/>
              <a:t>and</a:t>
            </a:r>
            <a:r>
              <a:rPr lang="en-US" sz="4000">
                <a:solidFill>
                  <a:srgbClr val="009900"/>
                </a:solidFill>
              </a:rPr>
              <a:t> </a:t>
            </a:r>
            <a:r>
              <a:rPr lang="en-US" sz="4000"/>
              <a:t>effective learning, “designed in”</a:t>
            </a:r>
          </a:p>
          <a:p>
            <a:pPr marL="406400" lvl="1" eaLnBrk="1" hangingPunct="1"/>
            <a:r>
              <a:rPr lang="en-US" sz="3200"/>
              <a:t>What learning experiences and instruction will promote the desired understanding, knowledge and skill of Stage 1?</a:t>
            </a:r>
          </a:p>
          <a:p>
            <a:pPr marL="406400" lvl="1" eaLnBrk="1" hangingPunct="1"/>
            <a:r>
              <a:rPr lang="en-US" sz="3200"/>
              <a:t>How will the design ensure that all students are maximally engaged and effective at meeting the goals? </a:t>
            </a:r>
            <a:endParaRPr lang="en-US"/>
          </a:p>
        </p:txBody>
      </p:sp>
      <p:sp>
        <p:nvSpPr>
          <p:cNvPr id="350223" name="Oval 15"/>
          <p:cNvSpPr>
            <a:spLocks noChangeArrowheads="1"/>
          </p:cNvSpPr>
          <p:nvPr/>
        </p:nvSpPr>
        <p:spPr bwMode="auto">
          <a:xfrm>
            <a:off x="6286500" y="3048000"/>
            <a:ext cx="342900" cy="609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900" b="1">
                <a:solidFill>
                  <a:srgbClr val="FFFFFF"/>
                </a:solidFill>
                <a:latin typeface="Helvetica" charset="0"/>
              </a:rPr>
              <a:t>L</a:t>
            </a:r>
            <a:endParaRPr lang="en-US" sz="2900" b="1">
              <a:solidFill>
                <a:srgbClr val="FFFFFF"/>
              </a:solidFill>
              <a:latin typeface="TektoMMObl_503 BD 850 EX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23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Think of your obligations via </a:t>
            </a:r>
            <a:br>
              <a:rPr lang="en-US"/>
            </a:br>
            <a:r>
              <a:rPr lang="en-US"/>
              <a:t>W. H. E. R. E. T. O.</a:t>
            </a:r>
          </a:p>
        </p:txBody>
      </p:sp>
      <p:sp>
        <p:nvSpPr>
          <p:cNvPr id="1925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42950" y="2133600"/>
            <a:ext cx="5875338" cy="5994400"/>
          </a:xfrm>
        </p:spPr>
        <p:txBody>
          <a:bodyPr>
            <a:normAutofit fontScale="92500" lnSpcReduction="10000"/>
          </a:bodyPr>
          <a:lstStyle/>
          <a:p>
            <a:pPr marL="292100" indent="-225425" defTabSz="750888" eaLnBrk="1" hangingPunct="1">
              <a:buNone/>
            </a:pPr>
            <a:r>
              <a:rPr lang="en-US" sz="3000" dirty="0"/>
              <a:t>“</a:t>
            </a:r>
            <a:r>
              <a:rPr lang="en-US" sz="2600" dirty="0"/>
              <a:t>Where are we headed?”</a:t>
            </a:r>
            <a:r>
              <a:rPr lang="en-US" sz="3000" dirty="0"/>
              <a:t> (the </a:t>
            </a:r>
            <a:r>
              <a:rPr lang="en-US" sz="2600" dirty="0"/>
              <a:t>student’s Q!) </a:t>
            </a:r>
          </a:p>
          <a:p>
            <a:pPr marL="292100" indent="-225425" defTabSz="750888" eaLnBrk="1" hangingPunct="1">
              <a:buNone/>
            </a:pPr>
            <a:r>
              <a:rPr lang="en-US" sz="2600" dirty="0"/>
              <a:t>How will the student be ‘hooked’?</a:t>
            </a:r>
          </a:p>
          <a:p>
            <a:pPr marL="292100" indent="-225425" defTabSz="750888" eaLnBrk="1" hangingPunct="1">
              <a:buNone/>
            </a:pPr>
            <a:r>
              <a:rPr lang="en-US" sz="2600" dirty="0"/>
              <a:t>What opportunities will there be to be equipped, and to experience and explore key ideas?</a:t>
            </a:r>
          </a:p>
          <a:p>
            <a:pPr marL="292100" indent="-225425" defTabSz="750888" eaLnBrk="1" hangingPunct="1">
              <a:buNone/>
            </a:pPr>
            <a:r>
              <a:rPr lang="en-US" sz="2600" dirty="0"/>
              <a:t>What will provide opportunities to rethink, rehearse, refine and revise?</a:t>
            </a:r>
          </a:p>
          <a:p>
            <a:pPr marL="292100" indent="-225425" defTabSz="750888" eaLnBrk="1" hangingPunct="1">
              <a:buNone/>
            </a:pPr>
            <a:r>
              <a:rPr lang="en-US" sz="2600" dirty="0"/>
              <a:t>How will students evaluate their work?</a:t>
            </a:r>
          </a:p>
          <a:p>
            <a:pPr marL="292100" indent="-225425" defTabSz="750888" eaLnBrk="1" hangingPunct="1">
              <a:buNone/>
            </a:pPr>
            <a:r>
              <a:rPr lang="en-US" sz="2600" dirty="0"/>
              <a:t>How will the work be tailored to individual needs, interests, styles?</a:t>
            </a:r>
          </a:p>
          <a:p>
            <a:pPr marL="292100" indent="-225425" defTabSz="750888" eaLnBrk="1" hangingPunct="1">
              <a:buNone/>
            </a:pPr>
            <a:r>
              <a:rPr lang="en-US" sz="2600" dirty="0"/>
              <a:t>How will the work be organized for maximal engagement and effectiveness?</a:t>
            </a:r>
          </a:p>
        </p:txBody>
      </p:sp>
      <p:sp>
        <p:nvSpPr>
          <p:cNvPr id="192525" name="Text Box 13"/>
          <p:cNvSpPr txBox="1">
            <a:spLocks noChangeArrowheads="1"/>
          </p:cNvSpPr>
          <p:nvPr/>
        </p:nvSpPr>
        <p:spPr bwMode="auto">
          <a:xfrm>
            <a:off x="323480" y="1930713"/>
            <a:ext cx="732580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W</a:t>
            </a:r>
            <a:endParaRPr lang="en-US" sz="3700" b="1" i="1">
              <a:solidFill>
                <a:schemeClr val="tx2"/>
              </a:solidFill>
            </a:endParaRPr>
          </a:p>
        </p:txBody>
      </p:sp>
      <p:sp>
        <p:nvSpPr>
          <p:cNvPr id="192526" name="Text Box 14"/>
          <p:cNvSpPr txBox="1">
            <a:spLocks noChangeArrowheads="1"/>
          </p:cNvSpPr>
          <p:nvPr/>
        </p:nvSpPr>
        <p:spPr bwMode="auto">
          <a:xfrm>
            <a:off x="304558" y="2743513"/>
            <a:ext cx="654534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H</a:t>
            </a:r>
            <a:endParaRPr lang="en-US" sz="3700" b="1" i="1">
              <a:solidFill>
                <a:schemeClr val="tx2"/>
              </a:solidFill>
            </a:endParaRPr>
          </a:p>
        </p:txBody>
      </p:sp>
      <p:sp>
        <p:nvSpPr>
          <p:cNvPr id="192527" name="Text Box 15"/>
          <p:cNvSpPr txBox="1">
            <a:spLocks noChangeArrowheads="1"/>
          </p:cNvSpPr>
          <p:nvPr/>
        </p:nvSpPr>
        <p:spPr bwMode="auto">
          <a:xfrm>
            <a:off x="333659" y="3556313"/>
            <a:ext cx="567759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E</a:t>
            </a:r>
          </a:p>
        </p:txBody>
      </p:sp>
      <p:sp>
        <p:nvSpPr>
          <p:cNvPr id="192528" name="Text Box 16"/>
          <p:cNvSpPr txBox="1">
            <a:spLocks noChangeArrowheads="1"/>
          </p:cNvSpPr>
          <p:nvPr/>
        </p:nvSpPr>
        <p:spPr bwMode="auto">
          <a:xfrm>
            <a:off x="333659" y="5545452"/>
            <a:ext cx="567759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E</a:t>
            </a:r>
            <a:endParaRPr lang="en-US" sz="3700" b="1" i="1">
              <a:solidFill>
                <a:schemeClr val="tx2"/>
              </a:solidFill>
            </a:endParaRPr>
          </a:p>
        </p:txBody>
      </p:sp>
      <p:sp>
        <p:nvSpPr>
          <p:cNvPr id="192529" name="Text Box 17"/>
          <p:cNvSpPr txBox="1">
            <a:spLocks noChangeArrowheads="1"/>
          </p:cNvSpPr>
          <p:nvPr/>
        </p:nvSpPr>
        <p:spPr bwMode="auto">
          <a:xfrm>
            <a:off x="347047" y="4470713"/>
            <a:ext cx="569556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R</a:t>
            </a:r>
            <a:endParaRPr lang="en-US" sz="3700" b="1" i="1">
              <a:solidFill>
                <a:schemeClr val="tx2"/>
              </a:solidFill>
            </a:endParaRPr>
          </a:p>
        </p:txBody>
      </p:sp>
      <p:sp>
        <p:nvSpPr>
          <p:cNvPr id="192530" name="Oval 18"/>
          <p:cNvSpPr>
            <a:spLocks noChangeArrowheads="1"/>
          </p:cNvSpPr>
          <p:nvPr/>
        </p:nvSpPr>
        <p:spPr bwMode="auto">
          <a:xfrm>
            <a:off x="6115050" y="1016000"/>
            <a:ext cx="342900" cy="609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900" b="1">
                <a:solidFill>
                  <a:srgbClr val="FFFFFF"/>
                </a:solidFill>
                <a:latin typeface="Helvetica" charset="0"/>
              </a:rPr>
              <a:t>L</a:t>
            </a:r>
            <a:endParaRPr lang="en-US" sz="2900" b="1">
              <a:solidFill>
                <a:srgbClr val="FFFFFF"/>
              </a:solidFill>
              <a:latin typeface="TektoMMObl_503 BD 850 EX" charset="0"/>
            </a:endParaRPr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318836" y="6293164"/>
            <a:ext cx="567245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T</a:t>
            </a:r>
            <a:endParaRPr lang="en-US" sz="3700" b="1" i="1">
              <a:solidFill>
                <a:schemeClr val="tx2"/>
              </a:solidFill>
            </a:endParaRPr>
          </a:p>
        </p:txBody>
      </p:sp>
      <p:sp>
        <p:nvSpPr>
          <p:cNvPr id="192532" name="Text Box 20"/>
          <p:cNvSpPr txBox="1">
            <a:spLocks noChangeArrowheads="1"/>
          </p:cNvSpPr>
          <p:nvPr/>
        </p:nvSpPr>
        <p:spPr bwMode="auto">
          <a:xfrm>
            <a:off x="319745" y="7112313"/>
            <a:ext cx="652737" cy="723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100" b="1" i="1">
                <a:solidFill>
                  <a:schemeClr val="tx2"/>
                </a:solidFill>
              </a:rPr>
              <a:t>O</a:t>
            </a:r>
            <a:endParaRPr lang="en-US" sz="3700" b="1" i="1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2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2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2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2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9" grpId="0" autoUpdateAnimBg="0"/>
      <p:bldP spid="192525" grpId="0" autoUpdateAnimBg="0"/>
      <p:bldP spid="192526" grpId="0" autoUpdateAnimBg="0"/>
      <p:bldP spid="192527" grpId="0" autoUpdateAnimBg="0"/>
      <p:bldP spid="192528" grpId="0" autoUpdateAnimBg="0"/>
      <p:bldP spid="192529" grpId="0" autoUpdateAnimBg="0"/>
      <p:bldP spid="192530" grpId="0" animBg="1" autoUpdateAnimBg="0"/>
      <p:bldP spid="192531" grpId="0" autoUpdateAnimBg="0"/>
      <p:bldP spid="19253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88914" y="179388"/>
            <a:ext cx="6480175" cy="8636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CA" sz="4000"/>
              <a:t>UbD Stage 3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188913" y="1908175"/>
            <a:ext cx="3816350" cy="69850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188914" y="1331914"/>
            <a:ext cx="24603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Learning Activities</a:t>
            </a:r>
          </a:p>
        </p:txBody>
      </p:sp>
      <p:sp>
        <p:nvSpPr>
          <p:cNvPr id="38917" name="Rectangle 9"/>
          <p:cNvSpPr>
            <a:spLocks noChangeArrowheads="1"/>
          </p:cNvSpPr>
          <p:nvPr/>
        </p:nvSpPr>
        <p:spPr bwMode="auto">
          <a:xfrm>
            <a:off x="4221164" y="1908175"/>
            <a:ext cx="2447925" cy="7056439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Text Box 10"/>
          <p:cNvSpPr txBox="1">
            <a:spLocks noChangeArrowheads="1"/>
          </p:cNvSpPr>
          <p:nvPr/>
        </p:nvSpPr>
        <p:spPr bwMode="auto">
          <a:xfrm>
            <a:off x="4283837" y="1042989"/>
            <a:ext cx="24210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CA" sz="2400"/>
              <a:t>How will I address </a:t>
            </a:r>
          </a:p>
          <a:p>
            <a:pPr algn="ctr"/>
            <a:r>
              <a:rPr lang="en-CA" sz="2400"/>
              <a:t>diversity?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908051" y="1116014"/>
            <a:ext cx="5184775" cy="2376487"/>
          </a:xfrm>
          <a:prstGeom prst="rect">
            <a:avLst/>
          </a:prstGeom>
          <a:solidFill>
            <a:srgbClr val="DDDDD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CA" sz="4000"/>
              <a:t>Class Profile</a:t>
            </a: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908051" y="4859339"/>
            <a:ext cx="5184775" cy="2376487"/>
          </a:xfrm>
          <a:prstGeom prst="rect">
            <a:avLst/>
          </a:prstGeom>
          <a:solidFill>
            <a:srgbClr val="DDDDD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CA" sz="4000"/>
              <a:t>Prescribed Learning </a:t>
            </a:r>
          </a:p>
          <a:p>
            <a:pPr algn="ctr"/>
            <a:r>
              <a:rPr lang="en-CA" sz="4000"/>
              <a:t>Outcomes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1028"/>
          <p:cNvSpPr>
            <a:spLocks noChangeArrowheads="1"/>
          </p:cNvSpPr>
          <p:nvPr/>
        </p:nvSpPr>
        <p:spPr bwMode="auto">
          <a:xfrm>
            <a:off x="114300" y="2844800"/>
            <a:ext cx="628650" cy="5384800"/>
          </a:xfrm>
          <a:prstGeom prst="curvedRightArrow">
            <a:avLst>
              <a:gd name="adj1" fmla="val 96364"/>
              <a:gd name="adj2" fmla="val 192727"/>
              <a:gd name="adj3" fmla="val 33333"/>
            </a:avLst>
          </a:prstGeom>
          <a:solidFill>
            <a:srgbClr val="4CC34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500" b="1" i="1">
              <a:solidFill>
                <a:srgbClr val="6C18B0"/>
              </a:solidFill>
            </a:endParaRPr>
          </a:p>
        </p:txBody>
      </p:sp>
      <p:sp>
        <p:nvSpPr>
          <p:cNvPr id="40963" name="AutoShape 1029"/>
          <p:cNvSpPr>
            <a:spLocks noChangeArrowheads="1"/>
          </p:cNvSpPr>
          <p:nvPr/>
        </p:nvSpPr>
        <p:spPr bwMode="auto">
          <a:xfrm rot="10800000">
            <a:off x="6000750" y="2540000"/>
            <a:ext cx="628650" cy="5384800"/>
          </a:xfrm>
          <a:prstGeom prst="curvedRightArrow">
            <a:avLst>
              <a:gd name="adj1" fmla="val 96364"/>
              <a:gd name="adj2" fmla="val 192727"/>
              <a:gd name="adj3" fmla="val 33333"/>
            </a:avLst>
          </a:prstGeom>
          <a:solidFill>
            <a:srgbClr val="4CC34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Misconception Alert:</a:t>
            </a:r>
            <a:br>
              <a:rPr lang="en-US"/>
            </a:br>
            <a:r>
              <a:rPr lang="en-US"/>
              <a:t>the work is </a:t>
            </a:r>
            <a:r>
              <a:rPr lang="en-US">
                <a:solidFill>
                  <a:schemeClr val="tx1"/>
                </a:solidFill>
              </a:rPr>
              <a:t>non</a:t>
            </a:r>
            <a:r>
              <a:rPr lang="en-US"/>
              <a:t>-linear</a:t>
            </a:r>
          </a:p>
        </p:txBody>
      </p:sp>
      <p:sp>
        <p:nvSpPr>
          <p:cNvPr id="4096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000"/>
              <a:t>It doesn’t matter where you start as long as the final design is coherent (all elements aligned)</a:t>
            </a:r>
            <a:r>
              <a:rPr lang="en-US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/>
              <a:t>Clarifying one element or Stage often forces changes to another </a:t>
            </a:r>
            <a:br>
              <a:rPr lang="en-US" sz="3200"/>
            </a:br>
            <a:r>
              <a:rPr lang="en-US" sz="3200"/>
              <a:t>element or Stage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/>
              <a:t>The template “blueprint” is logical but the process is non-linear (think: home improvement!)</a:t>
            </a: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 sz="2000"/>
          </a:p>
        </p:txBody>
      </p:sp>
      <p:grpSp>
        <p:nvGrpSpPr>
          <p:cNvPr id="2" name="Group 1032"/>
          <p:cNvGrpSpPr>
            <a:grpSpLocks/>
          </p:cNvGrpSpPr>
          <p:nvPr/>
        </p:nvGrpSpPr>
        <p:grpSpPr bwMode="auto">
          <a:xfrm>
            <a:off x="4800600" y="7366000"/>
            <a:ext cx="1028700" cy="1727200"/>
            <a:chOff x="3840" y="144"/>
            <a:chExt cx="864" cy="816"/>
          </a:xfrm>
        </p:grpSpPr>
        <p:sp>
          <p:nvSpPr>
            <p:cNvPr id="40967" name="AutoShape 1033"/>
            <p:cNvSpPr>
              <a:spLocks noChangeArrowheads="1"/>
            </p:cNvSpPr>
            <p:nvPr/>
          </p:nvSpPr>
          <p:spPr bwMode="auto">
            <a:xfrm>
              <a:off x="3840" y="144"/>
              <a:ext cx="864" cy="816"/>
            </a:xfrm>
            <a:prstGeom prst="triangle">
              <a:avLst>
                <a:gd name="adj" fmla="val 50000"/>
              </a:avLst>
            </a:prstGeom>
            <a:solidFill>
              <a:srgbClr val="FFFF66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68" name="Rectangle 1034"/>
            <p:cNvSpPr>
              <a:spLocks noChangeArrowheads="1"/>
            </p:cNvSpPr>
            <p:nvPr/>
          </p:nvSpPr>
          <p:spPr bwMode="auto">
            <a:xfrm>
              <a:off x="4128" y="201"/>
              <a:ext cx="418" cy="68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8800">
                  <a:latin typeface="AGaramond Bold" charset="0"/>
                </a:rPr>
                <a:t>!</a:t>
              </a:r>
              <a:endParaRPr lang="en-US" sz="720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00050" y="2438403"/>
            <a:ext cx="4743450" cy="1016469"/>
            <a:chOff x="336" y="1152"/>
            <a:chExt cx="3984" cy="480"/>
          </a:xfrm>
        </p:grpSpPr>
        <p:sp>
          <p:nvSpPr>
            <p:cNvPr id="593922" name="Rectangle 2"/>
            <p:cNvSpPr>
              <a:spLocks noChangeArrowheads="1"/>
            </p:cNvSpPr>
            <p:nvPr/>
          </p:nvSpPr>
          <p:spPr bwMode="auto">
            <a:xfrm>
              <a:off x="336" y="1152"/>
              <a:ext cx="3928" cy="480"/>
            </a:xfrm>
            <a:prstGeom prst="rect">
              <a:avLst/>
            </a:prstGeom>
            <a:solidFill>
              <a:srgbClr val="66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53882" dir="2700000" algn="ctr" rotWithShape="0">
                <a:srgbClr val="777777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500" i="1">
                <a:latin typeface="TektoMMObl_503 BD 850 EX" charset="0"/>
              </a:endParaRPr>
            </a:p>
          </p:txBody>
        </p:sp>
        <p:sp>
          <p:nvSpPr>
            <p:cNvPr id="22540" name="Rectangle 5"/>
            <p:cNvSpPr>
              <a:spLocks noChangeArrowheads="1"/>
            </p:cNvSpPr>
            <p:nvPr/>
          </p:nvSpPr>
          <p:spPr bwMode="auto">
            <a:xfrm>
              <a:off x="480" y="1186"/>
              <a:ext cx="3840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latin typeface="Book Antiqua" charset="0"/>
                </a:rPr>
                <a:t>1. Identify desired results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88976" y="3970340"/>
            <a:ext cx="5711825" cy="1406497"/>
            <a:chOff x="578" y="1876"/>
            <a:chExt cx="4798" cy="664"/>
          </a:xfrm>
        </p:grpSpPr>
        <p:sp>
          <p:nvSpPr>
            <p:cNvPr id="593923" name="Rectangle 3"/>
            <p:cNvSpPr>
              <a:spLocks noChangeArrowheads="1"/>
            </p:cNvSpPr>
            <p:nvPr/>
          </p:nvSpPr>
          <p:spPr bwMode="auto">
            <a:xfrm>
              <a:off x="675" y="1876"/>
              <a:ext cx="4649" cy="66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71842" dir="2700000" algn="ctr" rotWithShape="0">
                <a:srgbClr val="CC99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" name="Rectangle 6"/>
            <p:cNvSpPr>
              <a:spLocks noChangeArrowheads="1"/>
            </p:cNvSpPr>
            <p:nvPr/>
          </p:nvSpPr>
          <p:spPr bwMode="auto">
            <a:xfrm>
              <a:off x="578" y="2050"/>
              <a:ext cx="4798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latin typeface="Book Antiqua" charset="0"/>
                </a:rPr>
                <a:t> 2. Determine acceptable evidence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433513" y="6011861"/>
            <a:ext cx="5076825" cy="1709752"/>
            <a:chOff x="1204" y="2840"/>
            <a:chExt cx="4264" cy="808"/>
          </a:xfrm>
        </p:grpSpPr>
        <p:sp>
          <p:nvSpPr>
            <p:cNvPr id="593924" name="Rectangle 4"/>
            <p:cNvSpPr>
              <a:spLocks noChangeArrowheads="1"/>
            </p:cNvSpPr>
            <p:nvPr/>
          </p:nvSpPr>
          <p:spPr bwMode="auto">
            <a:xfrm>
              <a:off x="1204" y="2840"/>
              <a:ext cx="4264" cy="808"/>
            </a:xfrm>
            <a:prstGeom prst="rect">
              <a:avLst/>
            </a:prstGeom>
            <a:solidFill>
              <a:srgbClr val="99FF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53882" dir="2700000" algn="ctr" rotWithShape="0">
                <a:srgbClr val="777777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6" name="Rectangle 7"/>
            <p:cNvSpPr>
              <a:spLocks noChangeArrowheads="1"/>
            </p:cNvSpPr>
            <p:nvPr/>
          </p:nvSpPr>
          <p:spPr bwMode="auto">
            <a:xfrm>
              <a:off x="1248" y="2932"/>
              <a:ext cx="4176" cy="3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latin typeface="Book Antiqua" charset="0"/>
                </a:rPr>
                <a:t>3. Plan learning experiences </a:t>
              </a:r>
            </a:p>
            <a:p>
              <a:pPr algn="ctr"/>
              <a:r>
                <a:rPr lang="en-US" b="1">
                  <a:latin typeface="Book Antiqua" charset="0"/>
                </a:rPr>
                <a:t>  &amp; instruction</a:t>
              </a:r>
            </a:p>
          </p:txBody>
        </p:sp>
      </p:grpSp>
      <p:sp>
        <p:nvSpPr>
          <p:cNvPr id="22534" name="Rectangle 9"/>
          <p:cNvSpPr>
            <a:spLocks noGrp="1" noChangeArrowheads="1"/>
          </p:cNvSpPr>
          <p:nvPr>
            <p:ph type="title"/>
          </p:nvPr>
        </p:nvSpPr>
        <p:spPr>
          <a:xfrm>
            <a:off x="400050" y="0"/>
            <a:ext cx="5818188" cy="1930400"/>
          </a:xfrm>
        </p:spPr>
        <p:txBody>
          <a:bodyPr/>
          <a:lstStyle/>
          <a:p>
            <a:pPr eaLnBrk="1" hangingPunct="1"/>
            <a:r>
              <a:rPr lang="en-US"/>
              <a:t>3 Stages of </a:t>
            </a:r>
            <a:br>
              <a:rPr lang="en-US"/>
            </a:br>
            <a:r>
              <a:rPr lang="en-US"/>
              <a:t>(“Backward”) Design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Why “backward”?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The stages are logical but they go against habits</a:t>
            </a:r>
          </a:p>
          <a:p>
            <a:pPr lvl="1" eaLnBrk="1" hangingPunct="1"/>
            <a:r>
              <a:rPr lang="en-US"/>
              <a:t>We’re used to jumping to lesson and activity ideas - before clarifying our performance goals for students</a:t>
            </a:r>
          </a:p>
          <a:p>
            <a:pPr lvl="1" eaLnBrk="1" hangingPunct="1"/>
            <a:r>
              <a:rPr lang="en-US"/>
              <a:t>By thinking through the assessments upfront, we ensure greater alignment of our goals and means, and that teaching is focused on desired 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" y="203201"/>
            <a:ext cx="6800850" cy="1174751"/>
          </a:xfrm>
          <a:noFill/>
        </p:spPr>
        <p:txBody>
          <a:bodyPr/>
          <a:lstStyle/>
          <a:p>
            <a:pPr eaLnBrk="1" hangingPunct="1"/>
            <a:r>
              <a:rPr lang="en-US"/>
              <a:t>The “big ideas” of each stage: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1" y="1422400"/>
            <a:ext cx="6316663" cy="7213600"/>
            <a:chOff x="238" y="720"/>
            <a:chExt cx="2402" cy="3408"/>
          </a:xfrm>
        </p:grpSpPr>
        <p:sp>
          <p:nvSpPr>
            <p:cNvPr id="25608" name="AutoShape 4"/>
            <p:cNvSpPr>
              <a:spLocks noChangeArrowheads="1"/>
            </p:cNvSpPr>
            <p:nvPr/>
          </p:nvSpPr>
          <p:spPr bwMode="auto">
            <a:xfrm>
              <a:off x="1533" y="1191"/>
              <a:ext cx="1039" cy="829"/>
            </a:xfrm>
            <a:prstGeom prst="roundRect">
              <a:avLst>
                <a:gd name="adj" fmla="val 1007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09" name="Rectangle 5"/>
            <p:cNvSpPr>
              <a:spLocks noChangeArrowheads="1"/>
            </p:cNvSpPr>
            <p:nvPr/>
          </p:nvSpPr>
          <p:spPr bwMode="auto">
            <a:xfrm>
              <a:off x="375" y="720"/>
              <a:ext cx="2265" cy="3408"/>
            </a:xfrm>
            <a:prstGeom prst="rect">
              <a:avLst/>
            </a:prstGeom>
            <a:noFill/>
            <a:ln w="31750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0" name="Rectangle 6"/>
            <p:cNvSpPr>
              <a:spLocks noChangeArrowheads="1"/>
            </p:cNvSpPr>
            <p:nvPr/>
          </p:nvSpPr>
          <p:spPr bwMode="auto">
            <a:xfrm>
              <a:off x="384" y="2069"/>
              <a:ext cx="2256" cy="134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1" name="Rectangle 7"/>
            <p:cNvSpPr>
              <a:spLocks noChangeArrowheads="1"/>
            </p:cNvSpPr>
            <p:nvPr/>
          </p:nvSpPr>
          <p:spPr bwMode="auto">
            <a:xfrm>
              <a:off x="1546" y="2097"/>
              <a:ext cx="466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>
                  <a:solidFill>
                    <a:srgbClr val="FFFFFF"/>
                  </a:solidFill>
                </a:rPr>
                <a:t>Assessment Evidence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12" name="Rectangle 8"/>
            <p:cNvSpPr>
              <a:spLocks noChangeArrowheads="1"/>
            </p:cNvSpPr>
            <p:nvPr/>
          </p:nvSpPr>
          <p:spPr bwMode="auto">
            <a:xfrm>
              <a:off x="384" y="3146"/>
              <a:ext cx="2256" cy="134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3" name="Rectangle 9"/>
            <p:cNvSpPr>
              <a:spLocks noChangeArrowheads="1"/>
            </p:cNvSpPr>
            <p:nvPr/>
          </p:nvSpPr>
          <p:spPr bwMode="auto">
            <a:xfrm>
              <a:off x="1336" y="3168"/>
              <a:ext cx="195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>
                  <a:solidFill>
                    <a:srgbClr val="FFFFFF"/>
                  </a:solidFill>
                </a:rPr>
                <a:t>Learning 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14" name="Rectangle 10"/>
            <p:cNvSpPr>
              <a:spLocks noChangeArrowheads="1"/>
            </p:cNvSpPr>
            <p:nvPr/>
          </p:nvSpPr>
          <p:spPr bwMode="auto">
            <a:xfrm>
              <a:off x="1703" y="3168"/>
              <a:ext cx="211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>
                  <a:solidFill>
                    <a:srgbClr val="FFFFFF"/>
                  </a:solidFill>
                </a:rPr>
                <a:t>Activities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15" name="Rectangle 11"/>
            <p:cNvSpPr>
              <a:spLocks noChangeArrowheads="1"/>
            </p:cNvSpPr>
            <p:nvPr/>
          </p:nvSpPr>
          <p:spPr bwMode="auto">
            <a:xfrm>
              <a:off x="394" y="1003"/>
              <a:ext cx="2242" cy="134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6" name="Rectangle 12"/>
            <p:cNvSpPr>
              <a:spLocks noChangeArrowheads="1"/>
            </p:cNvSpPr>
            <p:nvPr/>
          </p:nvSpPr>
          <p:spPr bwMode="auto">
            <a:xfrm>
              <a:off x="722" y="1020"/>
              <a:ext cx="401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>
                  <a:solidFill>
                    <a:srgbClr val="FFFFFF"/>
                  </a:solidFill>
                </a:rPr>
                <a:t>    Understandings  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17" name="Line 13"/>
            <p:cNvSpPr>
              <a:spLocks noChangeShapeType="1"/>
            </p:cNvSpPr>
            <p:nvPr/>
          </p:nvSpPr>
          <p:spPr bwMode="auto">
            <a:xfrm>
              <a:off x="293" y="2124"/>
              <a:ext cx="6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8" name="Line 14"/>
            <p:cNvSpPr>
              <a:spLocks noChangeShapeType="1"/>
            </p:cNvSpPr>
            <p:nvPr/>
          </p:nvSpPr>
          <p:spPr bwMode="auto">
            <a:xfrm flipV="1">
              <a:off x="288" y="3047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9" name="Line 15"/>
            <p:cNvSpPr>
              <a:spLocks noChangeShapeType="1"/>
            </p:cNvSpPr>
            <p:nvPr/>
          </p:nvSpPr>
          <p:spPr bwMode="auto">
            <a:xfrm flipV="1">
              <a:off x="288" y="2982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0" name="Line 16"/>
            <p:cNvSpPr>
              <a:spLocks noChangeShapeType="1"/>
            </p:cNvSpPr>
            <p:nvPr/>
          </p:nvSpPr>
          <p:spPr bwMode="auto">
            <a:xfrm flipV="1">
              <a:off x="288" y="2918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1" name="Line 17"/>
            <p:cNvSpPr>
              <a:spLocks noChangeShapeType="1"/>
            </p:cNvSpPr>
            <p:nvPr/>
          </p:nvSpPr>
          <p:spPr bwMode="auto">
            <a:xfrm flipV="1">
              <a:off x="288" y="2848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2" name="Line 18"/>
            <p:cNvSpPr>
              <a:spLocks noChangeShapeType="1"/>
            </p:cNvSpPr>
            <p:nvPr/>
          </p:nvSpPr>
          <p:spPr bwMode="auto">
            <a:xfrm flipV="1">
              <a:off x="288" y="2784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3" name="Line 19"/>
            <p:cNvSpPr>
              <a:spLocks noChangeShapeType="1"/>
            </p:cNvSpPr>
            <p:nvPr/>
          </p:nvSpPr>
          <p:spPr bwMode="auto">
            <a:xfrm flipV="1">
              <a:off x="288" y="2719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4" name="Line 20"/>
            <p:cNvSpPr>
              <a:spLocks noChangeShapeType="1"/>
            </p:cNvSpPr>
            <p:nvPr/>
          </p:nvSpPr>
          <p:spPr bwMode="auto">
            <a:xfrm flipV="1">
              <a:off x="288" y="2650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5" name="Line 21"/>
            <p:cNvSpPr>
              <a:spLocks noChangeShapeType="1"/>
            </p:cNvSpPr>
            <p:nvPr/>
          </p:nvSpPr>
          <p:spPr bwMode="auto">
            <a:xfrm flipV="1">
              <a:off x="288" y="2585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6" name="Line 22"/>
            <p:cNvSpPr>
              <a:spLocks noChangeShapeType="1"/>
            </p:cNvSpPr>
            <p:nvPr/>
          </p:nvSpPr>
          <p:spPr bwMode="auto">
            <a:xfrm flipV="1">
              <a:off x="288" y="2521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7" name="Line 23"/>
            <p:cNvSpPr>
              <a:spLocks noChangeShapeType="1"/>
            </p:cNvSpPr>
            <p:nvPr/>
          </p:nvSpPr>
          <p:spPr bwMode="auto">
            <a:xfrm flipV="1">
              <a:off x="288" y="2451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8" name="Line 24"/>
            <p:cNvSpPr>
              <a:spLocks noChangeShapeType="1"/>
            </p:cNvSpPr>
            <p:nvPr/>
          </p:nvSpPr>
          <p:spPr bwMode="auto">
            <a:xfrm flipV="1">
              <a:off x="288" y="2387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9" name="Line 25"/>
            <p:cNvSpPr>
              <a:spLocks noChangeShapeType="1"/>
            </p:cNvSpPr>
            <p:nvPr/>
          </p:nvSpPr>
          <p:spPr bwMode="auto">
            <a:xfrm flipV="1">
              <a:off x="288" y="2322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0" name="Line 26"/>
            <p:cNvSpPr>
              <a:spLocks noChangeShapeType="1"/>
            </p:cNvSpPr>
            <p:nvPr/>
          </p:nvSpPr>
          <p:spPr bwMode="auto">
            <a:xfrm flipV="1">
              <a:off x="288" y="2253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1" name="Line 27"/>
            <p:cNvSpPr>
              <a:spLocks noChangeShapeType="1"/>
            </p:cNvSpPr>
            <p:nvPr/>
          </p:nvSpPr>
          <p:spPr bwMode="auto">
            <a:xfrm flipV="1">
              <a:off x="288" y="2188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2" name="Line 28"/>
            <p:cNvSpPr>
              <a:spLocks noChangeShapeType="1"/>
            </p:cNvSpPr>
            <p:nvPr/>
          </p:nvSpPr>
          <p:spPr bwMode="auto">
            <a:xfrm flipV="1">
              <a:off x="288" y="2124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3" name="Line 29"/>
            <p:cNvSpPr>
              <a:spLocks noChangeShapeType="1"/>
            </p:cNvSpPr>
            <p:nvPr/>
          </p:nvSpPr>
          <p:spPr bwMode="auto">
            <a:xfrm>
              <a:off x="288" y="3096"/>
              <a:ext cx="6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4" name="Line 30"/>
            <p:cNvSpPr>
              <a:spLocks noChangeShapeType="1"/>
            </p:cNvSpPr>
            <p:nvPr/>
          </p:nvSpPr>
          <p:spPr bwMode="auto">
            <a:xfrm>
              <a:off x="293" y="3215"/>
              <a:ext cx="5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5" name="Line 31"/>
            <p:cNvSpPr>
              <a:spLocks noChangeShapeType="1"/>
            </p:cNvSpPr>
            <p:nvPr/>
          </p:nvSpPr>
          <p:spPr bwMode="auto">
            <a:xfrm>
              <a:off x="288" y="4073"/>
              <a:ext cx="6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6" name="AutoShape 32"/>
            <p:cNvSpPr>
              <a:spLocks noChangeArrowheads="1"/>
            </p:cNvSpPr>
            <p:nvPr/>
          </p:nvSpPr>
          <p:spPr bwMode="auto">
            <a:xfrm>
              <a:off x="243" y="2362"/>
              <a:ext cx="91" cy="506"/>
            </a:xfrm>
            <a:prstGeom prst="roundRect">
              <a:avLst>
                <a:gd name="adj" fmla="val 46153"/>
              </a:avLst>
            </a:prstGeom>
            <a:solidFill>
              <a:srgbClr val="F0CCDA"/>
            </a:solidFill>
            <a:ln w="9525">
              <a:solidFill>
                <a:srgbClr val="F0CCD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7" name="Rectangle 33"/>
            <p:cNvSpPr>
              <a:spLocks noChangeArrowheads="1"/>
            </p:cNvSpPr>
            <p:nvPr/>
          </p:nvSpPr>
          <p:spPr bwMode="auto">
            <a:xfrm>
              <a:off x="308" y="2379"/>
              <a:ext cx="21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s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38" name="Rectangle 34"/>
            <p:cNvSpPr>
              <a:spLocks noChangeArrowheads="1"/>
            </p:cNvSpPr>
            <p:nvPr/>
          </p:nvSpPr>
          <p:spPr bwMode="auto">
            <a:xfrm>
              <a:off x="295" y="2439"/>
              <a:ext cx="19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t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39" name="Rectangle 35"/>
            <p:cNvSpPr>
              <a:spLocks noChangeArrowheads="1"/>
            </p:cNvSpPr>
            <p:nvPr/>
          </p:nvSpPr>
          <p:spPr bwMode="auto">
            <a:xfrm>
              <a:off x="304" y="2498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a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40" name="Rectangle 36"/>
            <p:cNvSpPr>
              <a:spLocks noChangeArrowheads="1"/>
            </p:cNvSpPr>
            <p:nvPr/>
          </p:nvSpPr>
          <p:spPr bwMode="auto">
            <a:xfrm>
              <a:off x="305" y="2558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g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41" name="Rectangle 37"/>
            <p:cNvSpPr>
              <a:spLocks noChangeArrowheads="1"/>
            </p:cNvSpPr>
            <p:nvPr/>
          </p:nvSpPr>
          <p:spPr bwMode="auto">
            <a:xfrm>
              <a:off x="305" y="2617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e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42" name="Rectangle 38"/>
            <p:cNvSpPr>
              <a:spLocks noChangeArrowheads="1"/>
            </p:cNvSpPr>
            <p:nvPr/>
          </p:nvSpPr>
          <p:spPr bwMode="auto">
            <a:xfrm>
              <a:off x="306" y="2751"/>
              <a:ext cx="27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43" name="Line 39"/>
            <p:cNvSpPr>
              <a:spLocks noChangeShapeType="1"/>
            </p:cNvSpPr>
            <p:nvPr/>
          </p:nvSpPr>
          <p:spPr bwMode="auto">
            <a:xfrm flipV="1">
              <a:off x="284" y="4024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4" name="Line 40"/>
            <p:cNvSpPr>
              <a:spLocks noChangeShapeType="1"/>
            </p:cNvSpPr>
            <p:nvPr/>
          </p:nvSpPr>
          <p:spPr bwMode="auto">
            <a:xfrm flipV="1">
              <a:off x="284" y="3959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5" name="Line 41"/>
            <p:cNvSpPr>
              <a:spLocks noChangeShapeType="1"/>
            </p:cNvSpPr>
            <p:nvPr/>
          </p:nvSpPr>
          <p:spPr bwMode="auto">
            <a:xfrm flipV="1">
              <a:off x="284" y="3890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6" name="Line 42"/>
            <p:cNvSpPr>
              <a:spLocks noChangeShapeType="1"/>
            </p:cNvSpPr>
            <p:nvPr/>
          </p:nvSpPr>
          <p:spPr bwMode="auto">
            <a:xfrm flipV="1">
              <a:off x="284" y="3825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7" name="Line 43"/>
            <p:cNvSpPr>
              <a:spLocks noChangeShapeType="1"/>
            </p:cNvSpPr>
            <p:nvPr/>
          </p:nvSpPr>
          <p:spPr bwMode="auto">
            <a:xfrm flipV="1">
              <a:off x="284" y="3756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8" name="Line 44"/>
            <p:cNvSpPr>
              <a:spLocks noChangeShapeType="1"/>
            </p:cNvSpPr>
            <p:nvPr/>
          </p:nvSpPr>
          <p:spPr bwMode="auto">
            <a:xfrm flipV="1">
              <a:off x="284" y="3686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9" name="Line 45"/>
            <p:cNvSpPr>
              <a:spLocks noChangeShapeType="1"/>
            </p:cNvSpPr>
            <p:nvPr/>
          </p:nvSpPr>
          <p:spPr bwMode="auto">
            <a:xfrm flipV="1">
              <a:off x="284" y="3622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0" name="Line 46"/>
            <p:cNvSpPr>
              <a:spLocks noChangeShapeType="1"/>
            </p:cNvSpPr>
            <p:nvPr/>
          </p:nvSpPr>
          <p:spPr bwMode="auto">
            <a:xfrm flipV="1">
              <a:off x="284" y="3553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1" name="Line 47"/>
            <p:cNvSpPr>
              <a:spLocks noChangeShapeType="1"/>
            </p:cNvSpPr>
            <p:nvPr/>
          </p:nvSpPr>
          <p:spPr bwMode="auto">
            <a:xfrm flipV="1">
              <a:off x="284" y="3488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2" name="Line 48"/>
            <p:cNvSpPr>
              <a:spLocks noChangeShapeType="1"/>
            </p:cNvSpPr>
            <p:nvPr/>
          </p:nvSpPr>
          <p:spPr bwMode="auto">
            <a:xfrm flipV="1">
              <a:off x="284" y="3419"/>
              <a:ext cx="4" cy="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3" name="Line 49"/>
            <p:cNvSpPr>
              <a:spLocks noChangeShapeType="1"/>
            </p:cNvSpPr>
            <p:nvPr/>
          </p:nvSpPr>
          <p:spPr bwMode="auto">
            <a:xfrm flipV="1">
              <a:off x="288" y="3349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4" name="Line 50"/>
            <p:cNvSpPr>
              <a:spLocks noChangeShapeType="1"/>
            </p:cNvSpPr>
            <p:nvPr/>
          </p:nvSpPr>
          <p:spPr bwMode="auto">
            <a:xfrm flipV="1">
              <a:off x="288" y="3285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5" name="Line 51"/>
            <p:cNvSpPr>
              <a:spLocks noChangeShapeType="1"/>
            </p:cNvSpPr>
            <p:nvPr/>
          </p:nvSpPr>
          <p:spPr bwMode="auto">
            <a:xfrm flipV="1">
              <a:off x="288" y="3215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6" name="AutoShape 52"/>
            <p:cNvSpPr>
              <a:spLocks noChangeArrowheads="1"/>
            </p:cNvSpPr>
            <p:nvPr/>
          </p:nvSpPr>
          <p:spPr bwMode="auto">
            <a:xfrm>
              <a:off x="243" y="3394"/>
              <a:ext cx="91" cy="506"/>
            </a:xfrm>
            <a:prstGeom prst="roundRect">
              <a:avLst>
                <a:gd name="adj" fmla="val 46153"/>
              </a:avLst>
            </a:prstGeom>
            <a:solidFill>
              <a:srgbClr val="FFFFCC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7" name="Rectangle 53"/>
            <p:cNvSpPr>
              <a:spLocks noChangeArrowheads="1"/>
            </p:cNvSpPr>
            <p:nvPr/>
          </p:nvSpPr>
          <p:spPr bwMode="auto">
            <a:xfrm>
              <a:off x="308" y="3411"/>
              <a:ext cx="21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s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58" name="Rectangle 54"/>
            <p:cNvSpPr>
              <a:spLocks noChangeArrowheads="1"/>
            </p:cNvSpPr>
            <p:nvPr/>
          </p:nvSpPr>
          <p:spPr bwMode="auto">
            <a:xfrm>
              <a:off x="295" y="3471"/>
              <a:ext cx="19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t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59" name="Rectangle 55"/>
            <p:cNvSpPr>
              <a:spLocks noChangeArrowheads="1"/>
            </p:cNvSpPr>
            <p:nvPr/>
          </p:nvSpPr>
          <p:spPr bwMode="auto">
            <a:xfrm>
              <a:off x="304" y="3530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a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60" name="Rectangle 56"/>
            <p:cNvSpPr>
              <a:spLocks noChangeArrowheads="1"/>
            </p:cNvSpPr>
            <p:nvPr/>
          </p:nvSpPr>
          <p:spPr bwMode="auto">
            <a:xfrm>
              <a:off x="305" y="3590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g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61" name="Rectangle 57"/>
            <p:cNvSpPr>
              <a:spLocks noChangeArrowheads="1"/>
            </p:cNvSpPr>
            <p:nvPr/>
          </p:nvSpPr>
          <p:spPr bwMode="auto">
            <a:xfrm>
              <a:off x="305" y="3649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e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62" name="Rectangle 58"/>
            <p:cNvSpPr>
              <a:spLocks noChangeArrowheads="1"/>
            </p:cNvSpPr>
            <p:nvPr/>
          </p:nvSpPr>
          <p:spPr bwMode="auto">
            <a:xfrm>
              <a:off x="306" y="3783"/>
              <a:ext cx="27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63" name="Rectangle 59"/>
            <p:cNvSpPr>
              <a:spLocks noChangeArrowheads="1"/>
            </p:cNvSpPr>
            <p:nvPr/>
          </p:nvSpPr>
          <p:spPr bwMode="auto">
            <a:xfrm>
              <a:off x="687" y="757"/>
              <a:ext cx="242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100" b="1" i="1">
                  <a:solidFill>
                    <a:srgbClr val="000000"/>
                  </a:solidFill>
                </a:rPr>
                <a:t>Standard(s):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64" name="Line 60"/>
            <p:cNvSpPr>
              <a:spLocks noChangeShapeType="1"/>
            </p:cNvSpPr>
            <p:nvPr/>
          </p:nvSpPr>
          <p:spPr bwMode="auto">
            <a:xfrm>
              <a:off x="288" y="1052"/>
              <a:ext cx="6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65" name="Line 61"/>
            <p:cNvSpPr>
              <a:spLocks noChangeShapeType="1"/>
            </p:cNvSpPr>
            <p:nvPr/>
          </p:nvSpPr>
          <p:spPr bwMode="auto">
            <a:xfrm flipV="1">
              <a:off x="284" y="1980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66" name="Line 62"/>
            <p:cNvSpPr>
              <a:spLocks noChangeShapeType="1"/>
            </p:cNvSpPr>
            <p:nvPr/>
          </p:nvSpPr>
          <p:spPr bwMode="auto">
            <a:xfrm flipV="1">
              <a:off x="284" y="1916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67" name="Line 63"/>
            <p:cNvSpPr>
              <a:spLocks noChangeShapeType="1"/>
            </p:cNvSpPr>
            <p:nvPr/>
          </p:nvSpPr>
          <p:spPr bwMode="auto">
            <a:xfrm flipV="1">
              <a:off x="284" y="1846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68" name="Line 64"/>
            <p:cNvSpPr>
              <a:spLocks noChangeShapeType="1"/>
            </p:cNvSpPr>
            <p:nvPr/>
          </p:nvSpPr>
          <p:spPr bwMode="auto">
            <a:xfrm flipV="1">
              <a:off x="284" y="1782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69" name="Line 65"/>
            <p:cNvSpPr>
              <a:spLocks noChangeShapeType="1"/>
            </p:cNvSpPr>
            <p:nvPr/>
          </p:nvSpPr>
          <p:spPr bwMode="auto">
            <a:xfrm flipV="1">
              <a:off x="284" y="1717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0" name="Line 66"/>
            <p:cNvSpPr>
              <a:spLocks noChangeShapeType="1"/>
            </p:cNvSpPr>
            <p:nvPr/>
          </p:nvSpPr>
          <p:spPr bwMode="auto">
            <a:xfrm flipV="1">
              <a:off x="284" y="1648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1" name="Line 67"/>
            <p:cNvSpPr>
              <a:spLocks noChangeShapeType="1"/>
            </p:cNvSpPr>
            <p:nvPr/>
          </p:nvSpPr>
          <p:spPr bwMode="auto">
            <a:xfrm flipV="1">
              <a:off x="284" y="1583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2" name="Line 68"/>
            <p:cNvSpPr>
              <a:spLocks noChangeShapeType="1"/>
            </p:cNvSpPr>
            <p:nvPr/>
          </p:nvSpPr>
          <p:spPr bwMode="auto">
            <a:xfrm flipV="1">
              <a:off x="284" y="1519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3" name="Line 69"/>
            <p:cNvSpPr>
              <a:spLocks noChangeShapeType="1"/>
            </p:cNvSpPr>
            <p:nvPr/>
          </p:nvSpPr>
          <p:spPr bwMode="auto">
            <a:xfrm flipV="1">
              <a:off x="284" y="1449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4" name="Line 70"/>
            <p:cNvSpPr>
              <a:spLocks noChangeShapeType="1"/>
            </p:cNvSpPr>
            <p:nvPr/>
          </p:nvSpPr>
          <p:spPr bwMode="auto">
            <a:xfrm flipV="1">
              <a:off x="284" y="1385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5" name="Line 71"/>
            <p:cNvSpPr>
              <a:spLocks noChangeShapeType="1"/>
            </p:cNvSpPr>
            <p:nvPr/>
          </p:nvSpPr>
          <p:spPr bwMode="auto">
            <a:xfrm flipV="1">
              <a:off x="284" y="1320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6" name="Line 72"/>
            <p:cNvSpPr>
              <a:spLocks noChangeShapeType="1"/>
            </p:cNvSpPr>
            <p:nvPr/>
          </p:nvSpPr>
          <p:spPr bwMode="auto">
            <a:xfrm flipV="1">
              <a:off x="284" y="1251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7" name="Line 73"/>
            <p:cNvSpPr>
              <a:spLocks noChangeShapeType="1"/>
            </p:cNvSpPr>
            <p:nvPr/>
          </p:nvSpPr>
          <p:spPr bwMode="auto">
            <a:xfrm flipV="1">
              <a:off x="284" y="1186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8" name="Line 74"/>
            <p:cNvSpPr>
              <a:spLocks noChangeShapeType="1"/>
            </p:cNvSpPr>
            <p:nvPr/>
          </p:nvSpPr>
          <p:spPr bwMode="auto">
            <a:xfrm flipV="1">
              <a:off x="284" y="1122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9" name="Line 75"/>
            <p:cNvSpPr>
              <a:spLocks noChangeShapeType="1"/>
            </p:cNvSpPr>
            <p:nvPr/>
          </p:nvSpPr>
          <p:spPr bwMode="auto">
            <a:xfrm flipV="1">
              <a:off x="284" y="1052"/>
              <a:ext cx="1" cy="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80" name="Line 76"/>
            <p:cNvSpPr>
              <a:spLocks noChangeShapeType="1"/>
            </p:cNvSpPr>
            <p:nvPr/>
          </p:nvSpPr>
          <p:spPr bwMode="auto">
            <a:xfrm>
              <a:off x="284" y="2025"/>
              <a:ext cx="6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81" name="AutoShape 77"/>
            <p:cNvSpPr>
              <a:spLocks noChangeArrowheads="1"/>
            </p:cNvSpPr>
            <p:nvPr/>
          </p:nvSpPr>
          <p:spPr bwMode="auto">
            <a:xfrm>
              <a:off x="238" y="1295"/>
              <a:ext cx="92" cy="506"/>
            </a:xfrm>
            <a:prstGeom prst="roundRect">
              <a:avLst>
                <a:gd name="adj" fmla="val 45653"/>
              </a:avLst>
            </a:prstGeom>
            <a:solidFill>
              <a:srgbClr val="CCE4DE"/>
            </a:solidFill>
            <a:ln w="9525">
              <a:solidFill>
                <a:srgbClr val="CCE4D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82" name="Rectangle 78"/>
            <p:cNvSpPr>
              <a:spLocks noChangeArrowheads="1"/>
            </p:cNvSpPr>
            <p:nvPr/>
          </p:nvSpPr>
          <p:spPr bwMode="auto">
            <a:xfrm>
              <a:off x="304" y="1313"/>
              <a:ext cx="21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s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3" name="Rectangle 79"/>
            <p:cNvSpPr>
              <a:spLocks noChangeArrowheads="1"/>
            </p:cNvSpPr>
            <p:nvPr/>
          </p:nvSpPr>
          <p:spPr bwMode="auto">
            <a:xfrm>
              <a:off x="291" y="1372"/>
              <a:ext cx="19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t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4" name="Rectangle 80"/>
            <p:cNvSpPr>
              <a:spLocks noChangeArrowheads="1"/>
            </p:cNvSpPr>
            <p:nvPr/>
          </p:nvSpPr>
          <p:spPr bwMode="auto">
            <a:xfrm>
              <a:off x="300" y="1432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a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5" name="Rectangle 81"/>
            <p:cNvSpPr>
              <a:spLocks noChangeArrowheads="1"/>
            </p:cNvSpPr>
            <p:nvPr/>
          </p:nvSpPr>
          <p:spPr bwMode="auto">
            <a:xfrm>
              <a:off x="301" y="1491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g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6" name="Rectangle 82"/>
            <p:cNvSpPr>
              <a:spLocks noChangeArrowheads="1"/>
            </p:cNvSpPr>
            <p:nvPr/>
          </p:nvSpPr>
          <p:spPr bwMode="auto">
            <a:xfrm>
              <a:off x="301" y="1551"/>
              <a:ext cx="2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e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7" name="Rectangle 83"/>
            <p:cNvSpPr>
              <a:spLocks noChangeArrowheads="1"/>
            </p:cNvSpPr>
            <p:nvPr/>
          </p:nvSpPr>
          <p:spPr bwMode="auto">
            <a:xfrm>
              <a:off x="302" y="1685"/>
              <a:ext cx="27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8" name="Rectangle 84"/>
            <p:cNvSpPr>
              <a:spLocks noChangeArrowheads="1"/>
            </p:cNvSpPr>
            <p:nvPr/>
          </p:nvSpPr>
          <p:spPr bwMode="auto">
            <a:xfrm>
              <a:off x="677" y="2314"/>
              <a:ext cx="20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Performance 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89" name="Rectangle 85"/>
            <p:cNvSpPr>
              <a:spLocks noChangeArrowheads="1"/>
            </p:cNvSpPr>
            <p:nvPr/>
          </p:nvSpPr>
          <p:spPr bwMode="auto">
            <a:xfrm>
              <a:off x="900" y="2314"/>
              <a:ext cx="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T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90" name="Rectangle 86"/>
            <p:cNvSpPr>
              <a:spLocks noChangeArrowheads="1"/>
            </p:cNvSpPr>
            <p:nvPr/>
          </p:nvSpPr>
          <p:spPr bwMode="auto">
            <a:xfrm>
              <a:off x="1013" y="2314"/>
              <a:ext cx="10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ask(s):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91" name="Rectangle 87"/>
            <p:cNvSpPr>
              <a:spLocks noChangeArrowheads="1"/>
            </p:cNvSpPr>
            <p:nvPr/>
          </p:nvSpPr>
          <p:spPr bwMode="auto">
            <a:xfrm>
              <a:off x="1824" y="2314"/>
              <a:ext cx="26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</a:rPr>
                <a:t>Other Evidence:</a:t>
              </a:r>
              <a:endParaRPr lang="en-US" sz="2500" b="1" i="1">
                <a:solidFill>
                  <a:srgbClr val="FFFFFF"/>
                </a:solidFill>
                <a:latin typeface="TektoMMObl_503 BD 850 EX" charset="0"/>
              </a:endParaRPr>
            </a:p>
          </p:txBody>
        </p:sp>
        <p:sp>
          <p:nvSpPr>
            <p:cNvPr id="25692" name="AutoShape 88"/>
            <p:cNvSpPr>
              <a:spLocks noChangeArrowheads="1"/>
            </p:cNvSpPr>
            <p:nvPr/>
          </p:nvSpPr>
          <p:spPr bwMode="auto">
            <a:xfrm>
              <a:off x="439" y="1196"/>
              <a:ext cx="1039" cy="829"/>
            </a:xfrm>
            <a:prstGeom prst="roundRect">
              <a:avLst>
                <a:gd name="adj" fmla="val 1007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93" name="AutoShape 89"/>
            <p:cNvSpPr>
              <a:spLocks noChangeArrowheads="1"/>
            </p:cNvSpPr>
            <p:nvPr/>
          </p:nvSpPr>
          <p:spPr bwMode="auto">
            <a:xfrm>
              <a:off x="1551" y="2263"/>
              <a:ext cx="1034" cy="833"/>
            </a:xfrm>
            <a:prstGeom prst="roundRect">
              <a:avLst>
                <a:gd name="adj" fmla="val 1002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94" name="AutoShape 90"/>
            <p:cNvSpPr>
              <a:spLocks noChangeArrowheads="1"/>
            </p:cNvSpPr>
            <p:nvPr/>
          </p:nvSpPr>
          <p:spPr bwMode="auto">
            <a:xfrm>
              <a:off x="435" y="2268"/>
              <a:ext cx="1039" cy="833"/>
            </a:xfrm>
            <a:prstGeom prst="roundRect">
              <a:avLst>
                <a:gd name="adj" fmla="val 1002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04" name="Rectangle 103"/>
          <p:cNvSpPr>
            <a:spLocks noChangeArrowheads="1"/>
          </p:cNvSpPr>
          <p:nvPr/>
        </p:nvSpPr>
        <p:spPr bwMode="auto">
          <a:xfrm>
            <a:off x="3657600" y="1727200"/>
            <a:ext cx="2686050" cy="2032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9096" name="Text Box 104"/>
          <p:cNvSpPr txBox="1">
            <a:spLocks noChangeArrowheads="1"/>
          </p:cNvSpPr>
          <p:nvPr/>
        </p:nvSpPr>
        <p:spPr bwMode="auto">
          <a:xfrm>
            <a:off x="2356164" y="3217347"/>
            <a:ext cx="23647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</a:rPr>
              <a:t>What are the big ideas?</a:t>
            </a:r>
            <a:endParaRPr lang="en-US"/>
          </a:p>
        </p:txBody>
      </p:sp>
      <p:sp>
        <p:nvSpPr>
          <p:cNvPr id="1749097" name="Text Box 105"/>
          <p:cNvSpPr txBox="1">
            <a:spLocks noChangeArrowheads="1"/>
          </p:cNvSpPr>
          <p:nvPr/>
        </p:nvSpPr>
        <p:spPr bwMode="auto">
          <a:xfrm>
            <a:off x="2322230" y="5492234"/>
            <a:ext cx="215956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</a:rPr>
              <a:t>What’s the evidence?</a:t>
            </a:r>
            <a:endParaRPr lang="en-US"/>
          </a:p>
        </p:txBody>
      </p:sp>
      <p:sp>
        <p:nvSpPr>
          <p:cNvPr id="1749098" name="Text Box 106"/>
          <p:cNvSpPr txBox="1">
            <a:spLocks noChangeArrowheads="1"/>
          </p:cNvSpPr>
          <p:nvPr/>
        </p:nvSpPr>
        <p:spPr bwMode="auto">
          <a:xfrm>
            <a:off x="2367647" y="7651234"/>
            <a:ext cx="228780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</a:rPr>
              <a:t>How will we get there?</a:t>
            </a:r>
            <a:endParaRPr lang="en-US">
              <a:solidFill>
                <a:srgbClr val="80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00050" y="8674476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9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9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90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9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9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909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9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9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909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9096" grpId="0" autoUpdateAnimBg="0"/>
      <p:bldP spid="1749097" grpId="0" autoUpdateAnimBg="0"/>
      <p:bldP spid="174909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The “big idea” of </a:t>
            </a:r>
            <a:br>
              <a:rPr lang="en-US"/>
            </a:br>
            <a:r>
              <a:rPr lang="en-US"/>
              <a:t>Stage 1:</a:t>
            </a:r>
          </a:p>
        </p:txBody>
      </p:sp>
      <p:sp>
        <p:nvSpPr>
          <p:cNvPr id="2662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641600"/>
            <a:ext cx="6457950" cy="4673600"/>
          </a:xfrm>
        </p:spPr>
        <p:txBody>
          <a:bodyPr/>
          <a:lstStyle/>
          <a:p>
            <a:pPr eaLnBrk="1" hangingPunct="1"/>
            <a:r>
              <a:rPr lang="en-US" dirty="0"/>
              <a:t>There is a clear focus in the unit</a:t>
            </a:r>
            <a:r>
              <a:rPr lang="en-US" dirty="0" smtClean="0"/>
              <a:t> on </a:t>
            </a:r>
            <a:r>
              <a:rPr lang="en-US" dirty="0"/>
              <a:t>the big ideas</a:t>
            </a:r>
            <a:endParaRPr lang="en-US" dirty="0">
              <a:solidFill>
                <a:schemeClr val="tx2"/>
              </a:solidFill>
            </a:endParaRPr>
          </a:p>
          <a:p>
            <a:pPr eaLnBrk="1" hangingPunct="1">
              <a:buNone/>
            </a:pPr>
            <a:r>
              <a:rPr lang="en-US" dirty="0">
                <a:solidFill>
                  <a:schemeClr val="tx2"/>
                </a:solidFill>
              </a:rPr>
              <a:t>Implications:</a:t>
            </a:r>
          </a:p>
          <a:p>
            <a:pPr marL="406400" lvl="1" eaLnBrk="1" hangingPunct="1"/>
            <a:r>
              <a:rPr lang="en-US" dirty="0"/>
              <a:t>Organize content around key concepts</a:t>
            </a:r>
          </a:p>
          <a:p>
            <a:pPr marL="406400" lvl="1" eaLnBrk="1" hangingPunct="1"/>
            <a:r>
              <a:rPr lang="en-US" dirty="0"/>
              <a:t>Show how the big ideas offer a purpose and rationale for the student</a:t>
            </a:r>
          </a:p>
          <a:p>
            <a:pPr marL="406400" lvl="1" eaLnBrk="1" hangingPunct="1"/>
            <a:r>
              <a:rPr lang="en-US" dirty="0"/>
              <a:t>You will need to “unpack” </a:t>
            </a:r>
            <a:r>
              <a:rPr lang="en-US" dirty="0" err="1"/>
              <a:t>PLOs</a:t>
            </a:r>
            <a:r>
              <a:rPr lang="en-US" dirty="0"/>
              <a:t> in many cases to make the implied big ideas clear</a:t>
            </a:r>
          </a:p>
        </p:txBody>
      </p:sp>
      <p:pic>
        <p:nvPicPr>
          <p:cNvPr id="26628" name="Picture 2052" descr="Analyze                                                        000025C6GW iBook                       B75035BC: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4831160" y="6341423"/>
            <a:ext cx="1339850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2900" y="2336800"/>
            <a:ext cx="6286500" cy="6197600"/>
          </a:xfrm>
        </p:spPr>
        <p:txBody>
          <a:bodyPr/>
          <a:lstStyle/>
          <a:p>
            <a:pPr marL="461963" indent="-461963" eaLnBrk="1" hangingPunct="1"/>
            <a:r>
              <a:rPr lang="en-US"/>
              <a:t>An understanding is a </a:t>
            </a:r>
          </a:p>
          <a:p>
            <a:pPr marL="461963" indent="-461963" eaLnBrk="1" hangingPunct="1"/>
            <a:r>
              <a:rPr lang="en-US">
                <a:solidFill>
                  <a:srgbClr val="187534"/>
                </a:solidFill>
              </a:rPr>
              <a:t>“moral of the story”</a:t>
            </a:r>
            <a:r>
              <a:rPr lang="en-US"/>
              <a:t> about the big ideas </a:t>
            </a:r>
            <a:endParaRPr lang="en-US" sz="1400"/>
          </a:p>
          <a:p>
            <a:pPr marL="862013" lvl="1" eaLnBrk="1" hangingPunct="1">
              <a:lnSpc>
                <a:spcPct val="70000"/>
              </a:lnSpc>
            </a:pPr>
            <a:endParaRPr lang="en-US"/>
          </a:p>
          <a:p>
            <a:pPr marL="862013" lvl="1" eaLnBrk="1" hangingPunct="1">
              <a:lnSpc>
                <a:spcPct val="110000"/>
              </a:lnSpc>
            </a:pPr>
            <a:r>
              <a:rPr lang="en-US" sz="3200"/>
              <a:t>What </a:t>
            </a:r>
            <a:r>
              <a:rPr lang="en-US" sz="3200" i="1"/>
              <a:t>specific</a:t>
            </a:r>
            <a:r>
              <a:rPr lang="en-US" sz="3200"/>
              <a:t> insights will students take away about the the meaning of ‘content’ via big ideas?</a:t>
            </a:r>
            <a:r>
              <a:rPr lang="en-US" sz="3600"/>
              <a:t> </a:t>
            </a:r>
          </a:p>
          <a:p>
            <a:pPr marL="862013" lvl="1" eaLnBrk="1" hangingPunct="1">
              <a:lnSpc>
                <a:spcPct val="110000"/>
              </a:lnSpc>
            </a:pPr>
            <a:r>
              <a:rPr lang="en-US" sz="3200"/>
              <a:t>Understandings summarize the desired insights we want students to realize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514350" y="304800"/>
            <a:ext cx="6000750" cy="1828800"/>
          </a:xfrm>
        </p:spPr>
        <p:txBody>
          <a:bodyPr/>
          <a:lstStyle/>
          <a:p>
            <a:pPr eaLnBrk="1" hangingPunct="1"/>
            <a:r>
              <a:rPr lang="en-US"/>
              <a:t>From Big Ideas to </a:t>
            </a:r>
            <a:r>
              <a:rPr lang="en-US" i="1"/>
              <a:t>Understandings</a:t>
            </a:r>
            <a:r>
              <a:rPr lang="en-US"/>
              <a:t> </a:t>
            </a:r>
            <a:br>
              <a:rPr lang="en-US"/>
            </a:br>
            <a:r>
              <a:rPr lang="en-US"/>
              <a:t>about them</a:t>
            </a:r>
          </a:p>
        </p:txBody>
      </p:sp>
      <p:sp>
        <p:nvSpPr>
          <p:cNvPr id="1783812" name="Oval 4"/>
          <p:cNvSpPr>
            <a:spLocks noChangeArrowheads="1"/>
          </p:cNvSpPr>
          <p:nvPr/>
        </p:nvSpPr>
        <p:spPr bwMode="auto">
          <a:xfrm>
            <a:off x="6115050" y="1016000"/>
            <a:ext cx="342900" cy="609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900" b="1">
                <a:solidFill>
                  <a:srgbClr val="FFFFFF"/>
                </a:solidFill>
                <a:latin typeface="Helvetica" charset="0"/>
              </a:rPr>
              <a:t>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3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83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3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83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38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7838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38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838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83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83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3810" grpId="0" build="p" autoUpdateAnimBg="0" advAuto="1000"/>
      <p:bldP spid="178381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88914" y="179388"/>
            <a:ext cx="6480175" cy="8636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CA" sz="4000"/>
              <a:t>UbD Stage 1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88914" y="3276601"/>
            <a:ext cx="6480175" cy="259238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Rectangle 7"/>
          <p:cNvSpPr>
            <a:spLocks noChangeArrowheads="1"/>
          </p:cNvSpPr>
          <p:nvPr/>
        </p:nvSpPr>
        <p:spPr bwMode="auto">
          <a:xfrm>
            <a:off x="188914" y="1547814"/>
            <a:ext cx="6480175" cy="115252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188914" y="1116014"/>
            <a:ext cx="12823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Big Ideas</a:t>
            </a:r>
          </a:p>
        </p:txBody>
      </p:sp>
      <p:sp>
        <p:nvSpPr>
          <p:cNvPr id="28678" name="Text Box 9"/>
          <p:cNvSpPr txBox="1">
            <a:spLocks noChangeArrowheads="1"/>
          </p:cNvSpPr>
          <p:nvPr/>
        </p:nvSpPr>
        <p:spPr bwMode="auto">
          <a:xfrm>
            <a:off x="188914" y="2843214"/>
            <a:ext cx="33599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Enduring Understandings</a:t>
            </a:r>
          </a:p>
        </p:txBody>
      </p:sp>
      <p:sp>
        <p:nvSpPr>
          <p:cNvPr id="28679" name="Text Box 10"/>
          <p:cNvSpPr txBox="1">
            <a:spLocks noChangeArrowheads="1"/>
          </p:cNvSpPr>
          <p:nvPr/>
        </p:nvSpPr>
        <p:spPr bwMode="auto">
          <a:xfrm>
            <a:off x="188914" y="6011864"/>
            <a:ext cx="884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CA" sz="2400"/>
              <a:t>Goals</a:t>
            </a:r>
          </a:p>
        </p:txBody>
      </p:sp>
      <p:sp>
        <p:nvSpPr>
          <p:cNvPr id="28680" name="Rectangle 11"/>
          <p:cNvSpPr>
            <a:spLocks noChangeArrowheads="1"/>
          </p:cNvSpPr>
          <p:nvPr/>
        </p:nvSpPr>
        <p:spPr bwMode="auto">
          <a:xfrm>
            <a:off x="188914" y="6516688"/>
            <a:ext cx="6480175" cy="244792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49276" y="323851"/>
            <a:ext cx="5688013" cy="8496300"/>
          </a:xfrm>
          <a:prstGeom prst="rect">
            <a:avLst/>
          </a:prstGeom>
          <a:solidFill>
            <a:srgbClr val="FF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CA" sz="6600" dirty="0"/>
              <a:t>Now that I </a:t>
            </a:r>
          </a:p>
          <a:p>
            <a:pPr algn="ctr"/>
            <a:r>
              <a:rPr lang="en-CA" sz="6600" dirty="0"/>
              <a:t>know what I</a:t>
            </a:r>
          </a:p>
          <a:p>
            <a:pPr algn="ctr"/>
            <a:r>
              <a:rPr lang="en-CA" sz="6600" dirty="0"/>
              <a:t>want them to</a:t>
            </a:r>
          </a:p>
          <a:p>
            <a:pPr algn="ctr"/>
            <a:r>
              <a:rPr lang="en-CA" sz="6600" dirty="0"/>
              <a:t>know and do, </a:t>
            </a:r>
          </a:p>
          <a:p>
            <a:pPr algn="ctr"/>
            <a:r>
              <a:rPr lang="en-CA" sz="6600" dirty="0"/>
              <a:t>how will I know</a:t>
            </a:r>
          </a:p>
          <a:p>
            <a:pPr algn="ctr"/>
            <a:r>
              <a:rPr lang="en-CA" sz="6600" dirty="0"/>
              <a:t>when they </a:t>
            </a:r>
          </a:p>
          <a:p>
            <a:pPr algn="ctr"/>
            <a:r>
              <a:rPr lang="en-CA" sz="6600" dirty="0"/>
              <a:t>get there?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Stage 2 –  Assessment Evidence</a:t>
            </a:r>
          </a:p>
        </p:txBody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971800"/>
            <a:ext cx="5989638" cy="6502400"/>
          </a:xfrm>
        </p:spPr>
        <p:txBody>
          <a:bodyPr>
            <a:normAutofit/>
          </a:bodyPr>
          <a:lstStyle/>
          <a:p>
            <a:pPr marL="406400" lvl="1" eaLnBrk="1" hangingPunct="1">
              <a:lnSpc>
                <a:spcPct val="110000"/>
              </a:lnSpc>
            </a:pPr>
            <a:r>
              <a:rPr lang="en-US" sz="2400" dirty="0" smtClean="0"/>
              <a:t>What are key complex performance tasks indicative of understanding?</a:t>
            </a:r>
          </a:p>
          <a:p>
            <a:pPr marL="406400" lvl="1" eaLnBrk="1" hangingPunct="1">
              <a:lnSpc>
                <a:spcPct val="110000"/>
              </a:lnSpc>
            </a:pPr>
            <a:r>
              <a:rPr lang="en-US" sz="2400" dirty="0" smtClean="0"/>
              <a:t>What </a:t>
            </a:r>
            <a:r>
              <a:rPr lang="en-US" sz="2400" i="1" dirty="0" smtClean="0"/>
              <a:t>other evidence</a:t>
            </a:r>
            <a:r>
              <a:rPr lang="en-US" sz="2400" dirty="0" smtClean="0"/>
              <a:t> will be collected to build the case for understanding, knowledge, and skill?</a:t>
            </a:r>
          </a:p>
          <a:p>
            <a:pPr marL="406400" lvl="1" eaLnBrk="1" hangingPunct="1">
              <a:lnSpc>
                <a:spcPct val="110000"/>
              </a:lnSpc>
            </a:pPr>
            <a:r>
              <a:rPr lang="en-US" sz="2400" dirty="0" smtClean="0"/>
              <a:t>What rubrics/criteria will be used to assess complex performance?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" y="8485308"/>
            <a:ext cx="611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  <a:latin typeface="Book Antiqua" charset="0"/>
              </a:rPr>
              <a:t>Copyright:  2002, Grant Wiggins and Jay </a:t>
            </a:r>
            <a:r>
              <a:rPr lang="en-US" b="1" i="1" dirty="0" err="1" smtClean="0">
                <a:solidFill>
                  <a:srgbClr val="A50021"/>
                </a:solidFill>
                <a:latin typeface="Book Antiqua" charset="0"/>
              </a:rPr>
              <a:t>McTighe</a:t>
            </a:r>
            <a:endParaRPr lang="en-US" sz="4400" b="1" i="1" dirty="0" smtClean="0">
              <a:solidFill>
                <a:srgbClr val="800000"/>
              </a:solidFill>
              <a:latin typeface="Book Antiqua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0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7619" grpId="0" build="p" autoUpdateAnimBg="0" advAuto="1000"/>
    </p:bld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10879</TotalTime>
  <Words>800</Words>
  <Application>Microsoft Macintosh PowerPoint</Application>
  <PresentationFormat>On-screen Show (4:3)</PresentationFormat>
  <Paragraphs>133</Paragraphs>
  <Slides>17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Inkwell</vt:lpstr>
      <vt:lpstr>Understanding by Design</vt:lpstr>
      <vt:lpstr>3 Stages of  (“Backward”) Design</vt:lpstr>
      <vt:lpstr>Why “backward”?</vt:lpstr>
      <vt:lpstr>The “big ideas” of each stage:</vt:lpstr>
      <vt:lpstr>The “big idea” of  Stage 1:</vt:lpstr>
      <vt:lpstr>From Big Ideas to Understandings  about them</vt:lpstr>
      <vt:lpstr>Slide 7</vt:lpstr>
      <vt:lpstr>Slide 8</vt:lpstr>
      <vt:lpstr>Stage 2 –  Assessment Evidence</vt:lpstr>
      <vt:lpstr>Just because the student “knows it” …</vt:lpstr>
      <vt:lpstr>Six Facets of Understanding </vt:lpstr>
      <vt:lpstr>Slide 12</vt:lpstr>
      <vt:lpstr>Stage 3 – Plan Learning Experiences &amp; Instruction</vt:lpstr>
      <vt:lpstr>Think of your obligations via  W. H. E. R. E. T. O.</vt:lpstr>
      <vt:lpstr>Slide 15</vt:lpstr>
      <vt:lpstr>Slide 16</vt:lpstr>
      <vt:lpstr>Misconception Alert: the work is non-linear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Mehjabeen Datoo</dc:creator>
  <cp:lastModifiedBy>Mehjabeen Datoo</cp:lastModifiedBy>
  <cp:revision>63</cp:revision>
  <cp:lastPrinted>2009-08-24T14:37:16Z</cp:lastPrinted>
  <dcterms:created xsi:type="dcterms:W3CDTF">2011-02-03T21:22:16Z</dcterms:created>
  <dcterms:modified xsi:type="dcterms:W3CDTF">2011-02-03T21:29:19Z</dcterms:modified>
</cp:coreProperties>
</file>